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ndara" panose="020E0502030303020204" pitchFamily="34" charset="0"/>
      <p:regular r:id="rId46"/>
      <p:bold r:id="rId47"/>
      <p:italic r:id="rId48"/>
      <p:boldItalic r:id="rId49"/>
    </p:embeddedFont>
    <p:embeddedFont>
      <p:font typeface="Garamond" panose="02020404030301010803" pitchFamily="18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jHCAsrtQHNUGSnSOs9tULmEeEz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2"/>
    <p:restoredTop sz="94719"/>
  </p:normalViewPr>
  <p:slideViewPr>
    <p:cSldViewPr snapToGrid="0">
      <p:cViewPr varScale="1">
        <p:scale>
          <a:sx n="149" d="100"/>
          <a:sy n="149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ket Chhabra" userId="598e0514-bef3-4e71-b6aa-f2edd6441cff" providerId="ADAL" clId="{713EE068-18D6-7244-BD69-5A2A5E29C6C4}"/>
    <pc:docChg chg="modSld">
      <pc:chgData name="Aniket Chhabra" userId="598e0514-bef3-4e71-b6aa-f2edd6441cff" providerId="ADAL" clId="{713EE068-18D6-7244-BD69-5A2A5E29C6C4}" dt="2022-12-18T08:43:26.314" v="0" actId="1036"/>
      <pc:docMkLst>
        <pc:docMk/>
      </pc:docMkLst>
      <pc:sldChg chg="modSp mod">
        <pc:chgData name="Aniket Chhabra" userId="598e0514-bef3-4e71-b6aa-f2edd6441cff" providerId="ADAL" clId="{713EE068-18D6-7244-BD69-5A2A5E29C6C4}" dt="2022-12-18T08:43:26.314" v="0" actId="1036"/>
        <pc:sldMkLst>
          <pc:docMk/>
          <pc:sldMk cId="0" sldId="261"/>
        </pc:sldMkLst>
        <pc:picChg chg="mod">
          <ac:chgData name="Aniket Chhabra" userId="598e0514-bef3-4e71-b6aa-f2edd6441cff" providerId="ADAL" clId="{713EE068-18D6-7244-BD69-5A2A5E29C6C4}" dt="2022-12-18T08:43:26.314" v="0" actId="1036"/>
          <ac:picMkLst>
            <pc:docMk/>
            <pc:sldMk cId="0" sldId="261"/>
            <ac:picMk id="139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6aef5c95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6aef5c95f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126aef5c95f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aef5c95f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26aef5c95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89673" y="60903"/>
            <a:ext cx="1193610" cy="371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10669" y="60903"/>
            <a:ext cx="1172613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" name="Google Shape;33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52727" y="60903"/>
            <a:ext cx="1230556" cy="383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4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4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4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4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4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ia.gov/todayinenergy/detail.php?id=23452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peepalconsulting.com/wp-content/uploads/2018/06/Analytics-Report-2018.pdf" TargetMode="External"/><Relationship Id="rId3" Type="http://schemas.openxmlformats.org/officeDocument/2006/relationships/hyperlink" Target="https://analyticsindiamag.com/analytics-and-data-science-india-industry-study-2020-by-aim-analytixlabs/" TargetMode="External"/><Relationship Id="rId7" Type="http://schemas.openxmlformats.org/officeDocument/2006/relationships/hyperlink" Target="https://community.nasscom.in/wp-content/uploads/attachment/nasscom-indian-analytics-data-to-decisions-june-2016-sec.pdf" TargetMode="External"/><Relationship Id="rId12" Type="http://schemas.openxmlformats.org/officeDocument/2006/relationships/hyperlink" Target="https://www2.deloitte.com/us/en/pages/deloitte-analytics/solutions/analytics-in-power-and-utilities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ordorintelligence.com/industry-reports/investment-opportunities-of-big-data-technology-in-india" TargetMode="External"/><Relationship Id="rId11" Type="http://schemas.openxmlformats.org/officeDocument/2006/relationships/hyperlink" Target="https://www.analyticsvidhya.com/blog/2020/07/top-8-job-roles-in-data-science-industry-that-you-should-know/" TargetMode="External"/><Relationship Id="rId5" Type="http://schemas.openxmlformats.org/officeDocument/2006/relationships/hyperlink" Target="https://www.mordorintelligence.com/industry-reports/global-business-analytics-market-industry" TargetMode="External"/><Relationship Id="rId10" Type="http://schemas.openxmlformats.org/officeDocument/2006/relationships/hyperlink" Target="https://www.forbes.com/sites/louiscolumbus/2018/05/23/10-charts-that-will-change-your-perspective-of-big-datas-growth/?sh=30386e042926" TargetMode="External"/><Relationship Id="rId4" Type="http://schemas.openxmlformats.org/officeDocument/2006/relationships/hyperlink" Target="https://analyticsindiamag.com/analytics-india-salary-study-2019-by-aim-analytixlabs/" TargetMode="External"/><Relationship Id="rId9" Type="http://schemas.openxmlformats.org/officeDocument/2006/relationships/hyperlink" Target="https://www.mckinsey.com/~/media/McKinsey/Business%20Functions/McKinsey%20Analytics/Our%20Insights/Analytics%20comes%20of%20age/Analytics-comes-of-age.ash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/>
        </p:nvSpPr>
        <p:spPr>
          <a:xfrm>
            <a:off x="924232" y="1742690"/>
            <a:ext cx="10343536" cy="248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aramond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Data Science (Analytics): Industry Landscape &amp; Relevance</a:t>
            </a:r>
            <a:endParaRPr sz="5400" b="1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2" name="Google Shape;92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"/>
          <p:cNvSpPr/>
          <p:nvPr/>
        </p:nvSpPr>
        <p:spPr>
          <a:xfrm>
            <a:off x="609600" y="304095"/>
            <a:ext cx="10972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The India Analytics Industry 2020</a:t>
            </a:r>
            <a:endParaRPr sz="3200" b="0">
              <a:solidFill>
                <a:srgbClr val="0070C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90" name="Google Shape;19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471" y="1123323"/>
            <a:ext cx="4314144" cy="2608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0"/>
          <p:cNvPicPr preferRelativeResize="0"/>
          <p:nvPr/>
        </p:nvPicPr>
        <p:blipFill rotWithShape="1">
          <a:blip r:embed="rId4">
            <a:alphaModFix/>
          </a:blip>
          <a:srcRect l="17238" t="8315" r="17540" b="3578"/>
          <a:stretch/>
        </p:blipFill>
        <p:spPr>
          <a:xfrm>
            <a:off x="4826602" y="1356850"/>
            <a:ext cx="7031101" cy="474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0"/>
          <p:cNvPicPr preferRelativeResize="0"/>
          <p:nvPr/>
        </p:nvPicPr>
        <p:blipFill rotWithShape="1">
          <a:blip r:embed="rId5">
            <a:alphaModFix/>
          </a:blip>
          <a:srcRect l="4449" t="247" r="3758"/>
          <a:stretch/>
        </p:blipFill>
        <p:spPr>
          <a:xfrm>
            <a:off x="265471" y="3805084"/>
            <a:ext cx="4277032" cy="2793778"/>
          </a:xfrm>
          <a:prstGeom prst="rect">
            <a:avLst/>
          </a:prstGeom>
          <a:noFill/>
          <a:ln w="9525" cap="flat" cmpd="sng">
            <a:solidFill>
              <a:srgbClr val="D0CEC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3" name="Google Shape;19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"/>
          <p:cNvSpPr/>
          <p:nvPr/>
        </p:nvSpPr>
        <p:spPr>
          <a:xfrm>
            <a:off x="609600" y="304095"/>
            <a:ext cx="10972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The India Analytics Industry 2020</a:t>
            </a:r>
            <a:endParaRPr sz="3200" b="0">
              <a:solidFill>
                <a:srgbClr val="0070C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99" name="Google Shape;199;p11"/>
          <p:cNvPicPr preferRelativeResize="0"/>
          <p:nvPr/>
        </p:nvPicPr>
        <p:blipFill rotWithShape="1">
          <a:blip r:embed="rId3">
            <a:alphaModFix/>
          </a:blip>
          <a:srcRect l="17641" t="9325" r="21471" b="11239"/>
          <a:stretch/>
        </p:blipFill>
        <p:spPr>
          <a:xfrm>
            <a:off x="1833716" y="993177"/>
            <a:ext cx="8524568" cy="556072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"/>
          <p:cNvSpPr/>
          <p:nvPr/>
        </p:nvSpPr>
        <p:spPr>
          <a:xfrm>
            <a:off x="609600" y="304095"/>
            <a:ext cx="10972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The India Analytics Industry 2020</a:t>
            </a:r>
            <a:endParaRPr sz="3200" b="0">
              <a:solidFill>
                <a:srgbClr val="0070C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06" name="Google Shape;20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5731" y="1221539"/>
            <a:ext cx="8080538" cy="485479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/>
          <p:nvPr/>
        </p:nvSpPr>
        <p:spPr>
          <a:xfrm>
            <a:off x="609600" y="304095"/>
            <a:ext cx="10972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The India Analytics Industry 2020</a:t>
            </a:r>
            <a:endParaRPr sz="3200" b="0">
              <a:solidFill>
                <a:srgbClr val="0070C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13" name="Google Shape;213;p13"/>
          <p:cNvPicPr preferRelativeResize="0"/>
          <p:nvPr/>
        </p:nvPicPr>
        <p:blipFill rotWithShape="1">
          <a:blip r:embed="rId3">
            <a:alphaModFix/>
          </a:blip>
          <a:srcRect l="18045" t="13961" r="18548" b="9021"/>
          <a:stretch/>
        </p:blipFill>
        <p:spPr>
          <a:xfrm>
            <a:off x="1600843" y="993058"/>
            <a:ext cx="8990314" cy="545993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/>
          <p:nvPr/>
        </p:nvSpPr>
        <p:spPr>
          <a:xfrm>
            <a:off x="609600" y="304095"/>
            <a:ext cx="10972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The India Analytics Industry 2020</a:t>
            </a:r>
            <a:endParaRPr sz="3200" b="0">
              <a:solidFill>
                <a:srgbClr val="0070C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20" name="Google Shape;22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3522" y="1103551"/>
            <a:ext cx="8624956" cy="518188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/>
          <p:nvPr/>
        </p:nvSpPr>
        <p:spPr>
          <a:xfrm>
            <a:off x="609600" y="304095"/>
            <a:ext cx="10972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The India Analytics Industry 2019</a:t>
            </a:r>
            <a:endParaRPr sz="3200" b="0">
              <a:solidFill>
                <a:srgbClr val="0070C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27" name="Google Shape;22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1972" y="1112816"/>
            <a:ext cx="9248055" cy="519949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"/>
          <p:cNvSpPr/>
          <p:nvPr/>
        </p:nvSpPr>
        <p:spPr>
          <a:xfrm>
            <a:off x="609600" y="304095"/>
            <a:ext cx="10972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The India Analytics Industry 2019</a:t>
            </a:r>
            <a:endParaRPr sz="3200" b="0">
              <a:solidFill>
                <a:srgbClr val="0070C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34" name="Google Shape;23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2176" y="888870"/>
            <a:ext cx="9687648" cy="544664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"/>
          <p:cNvSpPr/>
          <p:nvPr/>
        </p:nvSpPr>
        <p:spPr>
          <a:xfrm>
            <a:off x="609600" y="304095"/>
            <a:ext cx="10972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Analytics Impact by Function - 2018</a:t>
            </a:r>
            <a:endParaRPr sz="3200" b="0">
              <a:solidFill>
                <a:srgbClr val="0070C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41" name="Google Shape;24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1340" y="992162"/>
            <a:ext cx="8109319" cy="556174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"/>
          <p:cNvSpPr/>
          <p:nvPr/>
        </p:nvSpPr>
        <p:spPr>
          <a:xfrm>
            <a:off x="609600" y="186111"/>
            <a:ext cx="10972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Firm Leadership Behind Analytics Adoption 2018</a:t>
            </a:r>
            <a:endParaRPr sz="3200" b="0">
              <a:solidFill>
                <a:srgbClr val="0070C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48" name="Google Shape;248;p18"/>
          <p:cNvPicPr preferRelativeResize="0"/>
          <p:nvPr/>
        </p:nvPicPr>
        <p:blipFill rotWithShape="1">
          <a:blip r:embed="rId3">
            <a:alphaModFix/>
          </a:blip>
          <a:srcRect l="46336" t="11454"/>
          <a:stretch/>
        </p:blipFill>
        <p:spPr>
          <a:xfrm>
            <a:off x="3904722" y="770886"/>
            <a:ext cx="4382555" cy="596249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50" name="Google Shape;250;p18"/>
          <p:cNvSpPr txBox="1"/>
          <p:nvPr/>
        </p:nvSpPr>
        <p:spPr>
          <a:xfrm>
            <a:off x="2310583" y="2295209"/>
            <a:ext cx="17108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Behavioral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8"/>
          <p:cNvSpPr txBox="1"/>
          <p:nvPr/>
        </p:nvSpPr>
        <p:spPr>
          <a:xfrm>
            <a:off x="2310583" y="3101952"/>
            <a:ext cx="17108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Operational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8"/>
          <p:cNvSpPr txBox="1"/>
          <p:nvPr/>
        </p:nvSpPr>
        <p:spPr>
          <a:xfrm>
            <a:off x="2310583" y="4050364"/>
            <a:ext cx="17108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Operational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8"/>
          <p:cNvSpPr txBox="1"/>
          <p:nvPr/>
        </p:nvSpPr>
        <p:spPr>
          <a:xfrm>
            <a:off x="2310583" y="4998776"/>
            <a:ext cx="17108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Strategic</a:t>
            </a:r>
            <a:endParaRPr sz="2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"/>
          <p:cNvSpPr/>
          <p:nvPr/>
        </p:nvSpPr>
        <p:spPr>
          <a:xfrm>
            <a:off x="609600" y="304095"/>
            <a:ext cx="10972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The India Analytics Industry (2016 NASSCOM data)</a:t>
            </a:r>
            <a:endParaRPr sz="3200" b="0">
              <a:solidFill>
                <a:srgbClr val="0070C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59" name="Google Shape;25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445" y="1090110"/>
            <a:ext cx="11189110" cy="518884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 txBox="1">
            <a:spLocks noGrp="1"/>
          </p:cNvSpPr>
          <p:nvPr>
            <p:ph type="title" idx="4294967295"/>
          </p:nvPr>
        </p:nvSpPr>
        <p:spPr>
          <a:xfrm>
            <a:off x="2209800" y="2104104"/>
            <a:ext cx="7772400" cy="2040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Ground Rules</a:t>
            </a:r>
            <a:br>
              <a:rPr lang="en-US" sz="4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4400" b="0" i="0" u="none" strike="noStrike" cap="none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8" name="Google Shape;9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p20"/>
          <p:cNvGrpSpPr/>
          <p:nvPr/>
        </p:nvGrpSpPr>
        <p:grpSpPr>
          <a:xfrm>
            <a:off x="1326572" y="946150"/>
            <a:ext cx="10376682" cy="5410200"/>
            <a:chOff x="841663" y="0"/>
            <a:chExt cx="10376682" cy="5410200"/>
          </a:xfrm>
        </p:grpSpPr>
        <p:sp>
          <p:nvSpPr>
            <p:cNvPr id="267" name="Google Shape;267;p20"/>
            <p:cNvSpPr/>
            <p:nvPr/>
          </p:nvSpPr>
          <p:spPr>
            <a:xfrm>
              <a:off x="841663" y="0"/>
              <a:ext cx="9538854" cy="5410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CC2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0"/>
            <p:cNvSpPr/>
            <p:nvPr/>
          </p:nvSpPr>
          <p:spPr>
            <a:xfrm>
              <a:off x="5818767" y="1623059"/>
              <a:ext cx="2492113" cy="216408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0"/>
            <p:cNvSpPr txBox="1"/>
            <p:nvPr/>
          </p:nvSpPr>
          <p:spPr>
            <a:xfrm>
              <a:off x="5924409" y="1728701"/>
              <a:ext cx="2280829" cy="1952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aramond"/>
                <a:buNone/>
              </a:pPr>
              <a:r>
                <a:rPr lang="en-US" sz="2600" b="1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Part 3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aramond"/>
                <a:buNone/>
              </a:pPr>
              <a:r>
                <a:rPr lang="en-US" sz="26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Applications @ Work</a:t>
              </a:r>
              <a:endParaRPr/>
            </a:p>
          </p:txBody>
        </p:sp>
        <p:sp>
          <p:nvSpPr>
            <p:cNvPr id="270" name="Google Shape;270;p20"/>
            <p:cNvSpPr/>
            <p:nvPr/>
          </p:nvSpPr>
          <p:spPr>
            <a:xfrm>
              <a:off x="8726232" y="1623059"/>
              <a:ext cx="2492113" cy="2164080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0"/>
            <p:cNvSpPr txBox="1"/>
            <p:nvPr/>
          </p:nvSpPr>
          <p:spPr>
            <a:xfrm>
              <a:off x="8831874" y="1728701"/>
              <a:ext cx="2280829" cy="1952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aramond"/>
                <a:buNone/>
              </a:pPr>
              <a:r>
                <a:rPr lang="en-US" sz="2600" b="1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Part 4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aramond"/>
                <a:buNone/>
              </a:pPr>
              <a:r>
                <a:rPr lang="en-US" sz="26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Q &amp; A</a:t>
              </a:r>
              <a:endParaRPr/>
            </a:p>
          </p:txBody>
        </p:sp>
      </p:grpSp>
      <p:sp>
        <p:nvSpPr>
          <p:cNvPr id="272" name="Google Shape;272;p20"/>
          <p:cNvSpPr/>
          <p:nvPr/>
        </p:nvSpPr>
        <p:spPr>
          <a:xfrm>
            <a:off x="7365106" y="1295097"/>
            <a:ext cx="484632" cy="9784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0"/>
          <p:cNvSpPr/>
          <p:nvPr/>
        </p:nvSpPr>
        <p:spPr>
          <a:xfrm>
            <a:off x="9595971" y="4974022"/>
            <a:ext cx="1460937" cy="369330"/>
          </a:xfrm>
          <a:prstGeom prst="flowChartProcess">
            <a:avLst/>
          </a:prstGeom>
          <a:noFill/>
          <a:ln>
            <a:noFill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Garamond"/>
              <a:buNone/>
            </a:pPr>
            <a:r>
              <a:rPr lang="en-US" sz="1800" b="1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15</a:t>
            </a:r>
            <a:r>
              <a:rPr lang="en-US" sz="1800" b="1" i="0" u="none" strike="noStrike" cap="none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 minutes </a:t>
            </a:r>
            <a:endParaRPr/>
          </a:p>
        </p:txBody>
      </p:sp>
      <p:pic>
        <p:nvPicPr>
          <p:cNvPr id="274" name="Google Shape;27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5260" y="5374203"/>
            <a:ext cx="762358" cy="95129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0"/>
          <p:cNvSpPr/>
          <p:nvPr/>
        </p:nvSpPr>
        <p:spPr>
          <a:xfrm>
            <a:off x="6876954" y="4943171"/>
            <a:ext cx="1460937" cy="369330"/>
          </a:xfrm>
          <a:prstGeom prst="flowChartProcess">
            <a:avLst/>
          </a:prstGeom>
          <a:noFill/>
          <a:ln>
            <a:noFill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Garamond"/>
              <a:buNone/>
            </a:pPr>
            <a:r>
              <a:rPr lang="en-US" sz="1800" b="1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1</a:t>
            </a:r>
            <a:r>
              <a:rPr lang="en-US" sz="1800" b="1" i="0" u="none" strike="noStrike" cap="none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5 minutes </a:t>
            </a:r>
            <a:endParaRPr/>
          </a:p>
        </p:txBody>
      </p:sp>
      <p:pic>
        <p:nvPicPr>
          <p:cNvPr id="276" name="Google Shape;27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6243" y="5343352"/>
            <a:ext cx="762358" cy="951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6aef5c95f_0_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83" name="Google Shape;283;g126aef5c95f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518193" cy="60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"/>
          <p:cNvSpPr txBox="1">
            <a:spLocks noGrp="1"/>
          </p:cNvSpPr>
          <p:nvPr>
            <p:ph type="sldNum" idx="12"/>
          </p:nvPr>
        </p:nvSpPr>
        <p:spPr>
          <a:xfrm>
            <a:off x="8737600" y="6385242"/>
            <a:ext cx="2844800" cy="30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rPr>
              <a:t>22</a:t>
            </a:fld>
            <a:endParaRPr sz="1400">
              <a:solidFill>
                <a:srgbClr val="595959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89" name="Google Shape;289;p21"/>
          <p:cNvSpPr/>
          <p:nvPr/>
        </p:nvSpPr>
        <p:spPr>
          <a:xfrm>
            <a:off x="609600" y="304095"/>
            <a:ext cx="10972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Industry Relevance of Analytics</a:t>
            </a:r>
            <a:endParaRPr sz="3200" b="0">
              <a:solidFill>
                <a:srgbClr val="0070C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90" name="Google Shape;290;p21"/>
          <p:cNvPicPr preferRelativeResize="0"/>
          <p:nvPr/>
        </p:nvPicPr>
        <p:blipFill rotWithShape="1">
          <a:blip r:embed="rId3">
            <a:alphaModFix/>
          </a:blip>
          <a:srcRect l="44636" t="10333"/>
          <a:stretch/>
        </p:blipFill>
        <p:spPr>
          <a:xfrm>
            <a:off x="6213987" y="999816"/>
            <a:ext cx="4699819" cy="5303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1"/>
          <p:cNvPicPr preferRelativeResize="0"/>
          <p:nvPr/>
        </p:nvPicPr>
        <p:blipFill rotWithShape="1">
          <a:blip r:embed="rId3">
            <a:alphaModFix/>
          </a:blip>
          <a:srcRect t="14542" r="55828"/>
          <a:stretch/>
        </p:blipFill>
        <p:spPr>
          <a:xfrm>
            <a:off x="1533832" y="1007883"/>
            <a:ext cx="3948765" cy="532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 txBox="1">
            <a:spLocks noGrp="1"/>
          </p:cNvSpPr>
          <p:nvPr>
            <p:ph type="sldNum" idx="12"/>
          </p:nvPr>
        </p:nvSpPr>
        <p:spPr>
          <a:xfrm>
            <a:off x="8737600" y="6400413"/>
            <a:ext cx="28448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595959"/>
                </a:solidFill>
                <a:latin typeface="Garamond"/>
                <a:ea typeface="Garamond"/>
                <a:cs typeface="Garamond"/>
                <a:sym typeface="Garamond"/>
              </a:rPr>
              <a:t>23</a:t>
            </a:fld>
            <a:endParaRPr sz="1400">
              <a:solidFill>
                <a:srgbClr val="595959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7" name="Google Shape;297;p22"/>
          <p:cNvSpPr/>
          <p:nvPr/>
        </p:nvSpPr>
        <p:spPr>
          <a:xfrm>
            <a:off x="609600" y="304095"/>
            <a:ext cx="10972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Career Flowchart (not sensitive to experience levels)</a:t>
            </a:r>
            <a:endParaRPr sz="3200" b="0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2231921" y="1143593"/>
            <a:ext cx="1936955" cy="612648"/>
          </a:xfrm>
          <a:prstGeom prst="flowChartProcess">
            <a:avLst/>
          </a:prstGeom>
          <a:solidFill>
            <a:srgbClr val="FFD96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Python Codes,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Viz. tools 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9" name="Google Shape;299;p22"/>
          <p:cNvSpPr/>
          <p:nvPr/>
        </p:nvSpPr>
        <p:spPr>
          <a:xfrm>
            <a:off x="8023124" y="1103574"/>
            <a:ext cx="1936955" cy="612648"/>
          </a:xfrm>
          <a:prstGeom prst="flowChartProcess">
            <a:avLst/>
          </a:prstGeom>
          <a:solidFill>
            <a:srgbClr val="BBD6E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Business Application of algorithms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300" name="Google Shape;300;p22"/>
          <p:cNvCxnSpPr>
            <a:stCxn id="298" idx="2"/>
            <a:endCxn id="301" idx="1"/>
          </p:cNvCxnSpPr>
          <p:nvPr/>
        </p:nvCxnSpPr>
        <p:spPr>
          <a:xfrm rot="-5400000" flipH="1">
            <a:off x="3129749" y="1826891"/>
            <a:ext cx="467100" cy="325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2" name="Google Shape;302;p22"/>
          <p:cNvCxnSpPr>
            <a:stCxn id="299" idx="2"/>
            <a:endCxn id="303" idx="3"/>
          </p:cNvCxnSpPr>
          <p:nvPr/>
        </p:nvCxnSpPr>
        <p:spPr>
          <a:xfrm rot="5400000">
            <a:off x="8525402" y="1757322"/>
            <a:ext cx="507300" cy="425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301" name="Google Shape;301;p22"/>
          <p:cNvSpPr/>
          <p:nvPr/>
        </p:nvSpPr>
        <p:spPr>
          <a:xfrm>
            <a:off x="3526091" y="1917111"/>
            <a:ext cx="1420762" cy="612648"/>
          </a:xfrm>
          <a:prstGeom prst="flowChartProcess">
            <a:avLst/>
          </a:prstGeom>
          <a:solidFill>
            <a:srgbClr val="D5DBE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Competent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03" name="Google Shape;303;p22"/>
          <p:cNvSpPr/>
          <p:nvPr/>
        </p:nvSpPr>
        <p:spPr>
          <a:xfrm>
            <a:off x="7145593" y="1917111"/>
            <a:ext cx="1420762" cy="612648"/>
          </a:xfrm>
          <a:prstGeom prst="flowChartProcess">
            <a:avLst/>
          </a:prstGeom>
          <a:solidFill>
            <a:srgbClr val="D5DBE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Competent</a:t>
            </a:r>
            <a:endParaRPr/>
          </a:p>
        </p:txBody>
      </p:sp>
      <p:sp>
        <p:nvSpPr>
          <p:cNvPr id="304" name="Google Shape;304;p22"/>
          <p:cNvSpPr/>
          <p:nvPr/>
        </p:nvSpPr>
        <p:spPr>
          <a:xfrm>
            <a:off x="3526091" y="2705862"/>
            <a:ext cx="1420762" cy="612648"/>
          </a:xfrm>
          <a:prstGeom prst="flowChartProcess">
            <a:avLst/>
          </a:prstGeom>
          <a:solidFill>
            <a:srgbClr val="E1EFD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Expert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305" name="Google Shape;305;p22"/>
          <p:cNvCxnSpPr>
            <a:stCxn id="298" idx="2"/>
            <a:endCxn id="304" idx="1"/>
          </p:cNvCxnSpPr>
          <p:nvPr/>
        </p:nvCxnSpPr>
        <p:spPr>
          <a:xfrm rot="-5400000" flipH="1">
            <a:off x="2735399" y="2221241"/>
            <a:ext cx="1255800" cy="325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306" name="Google Shape;306;p22"/>
          <p:cNvSpPr/>
          <p:nvPr/>
        </p:nvSpPr>
        <p:spPr>
          <a:xfrm>
            <a:off x="7145593" y="2701481"/>
            <a:ext cx="1420762" cy="612648"/>
          </a:xfrm>
          <a:prstGeom prst="flowChartProcess">
            <a:avLst/>
          </a:prstGeom>
          <a:solidFill>
            <a:srgbClr val="E1EFD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Expert</a:t>
            </a:r>
            <a:endParaRPr/>
          </a:p>
        </p:txBody>
      </p:sp>
      <p:cxnSp>
        <p:nvCxnSpPr>
          <p:cNvPr id="307" name="Google Shape;307;p22"/>
          <p:cNvCxnSpPr>
            <a:endCxn id="306" idx="3"/>
          </p:cNvCxnSpPr>
          <p:nvPr/>
        </p:nvCxnSpPr>
        <p:spPr>
          <a:xfrm rot="5400000">
            <a:off x="8327705" y="2344055"/>
            <a:ext cx="902400" cy="4251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308" name="Google Shape;308;p22"/>
          <p:cNvSpPr/>
          <p:nvPr/>
        </p:nvSpPr>
        <p:spPr>
          <a:xfrm>
            <a:off x="5356123" y="1622333"/>
            <a:ext cx="1420762" cy="1197131"/>
          </a:xfrm>
          <a:prstGeom prst="flowChartProcess">
            <a:avLst/>
          </a:prstGeom>
          <a:solidFill>
            <a:srgbClr val="9999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Business Analytics Application Specialist</a:t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309" name="Google Shape;309;p22"/>
          <p:cNvCxnSpPr>
            <a:stCxn id="301" idx="3"/>
            <a:endCxn id="308" idx="1"/>
          </p:cNvCxnSpPr>
          <p:nvPr/>
        </p:nvCxnSpPr>
        <p:spPr>
          <a:xfrm rot="10800000" flipH="1">
            <a:off x="4946853" y="2221035"/>
            <a:ext cx="409200" cy="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310" name="Google Shape;310;p22"/>
          <p:cNvCxnSpPr>
            <a:stCxn id="303" idx="1"/>
            <a:endCxn id="308" idx="3"/>
          </p:cNvCxnSpPr>
          <p:nvPr/>
        </p:nvCxnSpPr>
        <p:spPr>
          <a:xfrm rot="10800000">
            <a:off x="6776893" y="2221035"/>
            <a:ext cx="368700" cy="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311" name="Google Shape;311;p22"/>
          <p:cNvCxnSpPr>
            <a:stCxn id="306" idx="1"/>
            <a:endCxn id="308" idx="3"/>
          </p:cNvCxnSpPr>
          <p:nvPr/>
        </p:nvCxnSpPr>
        <p:spPr>
          <a:xfrm rot="10800000">
            <a:off x="6776893" y="2220905"/>
            <a:ext cx="368700" cy="7869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312" name="Google Shape;312;p22"/>
          <p:cNvCxnSpPr/>
          <p:nvPr/>
        </p:nvCxnSpPr>
        <p:spPr>
          <a:xfrm>
            <a:off x="1081549" y="1435510"/>
            <a:ext cx="0" cy="4466302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dashDot"/>
            <a:miter lim="800000"/>
            <a:headEnd type="none" w="sm" len="sm"/>
            <a:tailEnd type="triangle" w="med" len="med"/>
          </a:ln>
        </p:spPr>
      </p:cxnSp>
      <p:sp>
        <p:nvSpPr>
          <p:cNvPr id="313" name="Google Shape;313;p22"/>
          <p:cNvSpPr/>
          <p:nvPr/>
        </p:nvSpPr>
        <p:spPr>
          <a:xfrm>
            <a:off x="98324" y="3138642"/>
            <a:ext cx="992448" cy="1006101"/>
          </a:xfrm>
          <a:prstGeom prst="flowChartProcess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548135"/>
                </a:solidFill>
                <a:latin typeface="Garamond"/>
                <a:ea typeface="Garamond"/>
                <a:cs typeface="Garamond"/>
                <a:sym typeface="Garamond"/>
              </a:rPr>
              <a:t>Salary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548135"/>
                </a:solidFill>
                <a:latin typeface="Garamond"/>
                <a:ea typeface="Garamond"/>
                <a:cs typeface="Garamond"/>
                <a:sym typeface="Garamond"/>
              </a:rPr>
              <a:t>(non linear scale)</a:t>
            </a:r>
            <a:endParaRPr sz="1800" b="1">
              <a:solidFill>
                <a:srgbClr val="548135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4" name="Google Shape;314;p22"/>
          <p:cNvSpPr/>
          <p:nvPr/>
        </p:nvSpPr>
        <p:spPr>
          <a:xfrm>
            <a:off x="3526092" y="3532096"/>
            <a:ext cx="1420762" cy="612648"/>
          </a:xfrm>
          <a:prstGeom prst="flowChartProcess">
            <a:avLst/>
          </a:prstGeom>
          <a:solidFill>
            <a:srgbClr val="FBE4D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Other DS tools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315" name="Google Shape;315;p22"/>
          <p:cNvCxnSpPr>
            <a:stCxn id="304" idx="2"/>
            <a:endCxn id="314" idx="0"/>
          </p:cNvCxnSpPr>
          <p:nvPr/>
        </p:nvCxnSpPr>
        <p:spPr>
          <a:xfrm>
            <a:off x="4236472" y="3318510"/>
            <a:ext cx="0" cy="21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316" name="Google Shape;316;p22"/>
          <p:cNvCxnSpPr>
            <a:stCxn id="314" idx="2"/>
            <a:endCxn id="317" idx="0"/>
          </p:cNvCxnSpPr>
          <p:nvPr/>
        </p:nvCxnSpPr>
        <p:spPr>
          <a:xfrm rot="5400000">
            <a:off x="3092273" y="3356344"/>
            <a:ext cx="355800" cy="1932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317" name="Google Shape;317;p22"/>
          <p:cNvSpPr/>
          <p:nvPr/>
        </p:nvSpPr>
        <p:spPr>
          <a:xfrm>
            <a:off x="1593439" y="4500574"/>
            <a:ext cx="1420762" cy="612648"/>
          </a:xfrm>
          <a:prstGeom prst="flowChartProcess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Beginner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18" name="Google Shape;318;p22"/>
          <p:cNvSpPr/>
          <p:nvPr/>
        </p:nvSpPr>
        <p:spPr>
          <a:xfrm>
            <a:off x="3526093" y="4928219"/>
            <a:ext cx="1420762" cy="612648"/>
          </a:xfrm>
          <a:prstGeom prst="flowChartProcess">
            <a:avLst/>
          </a:prstGeom>
          <a:solidFill>
            <a:srgbClr val="D5DBE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Competent</a:t>
            </a:r>
            <a:endParaRPr/>
          </a:p>
        </p:txBody>
      </p:sp>
      <p:sp>
        <p:nvSpPr>
          <p:cNvPr id="319" name="Google Shape;319;p22"/>
          <p:cNvSpPr/>
          <p:nvPr/>
        </p:nvSpPr>
        <p:spPr>
          <a:xfrm>
            <a:off x="5540478" y="5256965"/>
            <a:ext cx="1420762" cy="612648"/>
          </a:xfrm>
          <a:prstGeom prst="flowChartProcess">
            <a:avLst/>
          </a:prstGeom>
          <a:solidFill>
            <a:srgbClr val="E1EFD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Expert</a:t>
            </a:r>
            <a:endParaRPr/>
          </a:p>
        </p:txBody>
      </p:sp>
      <p:cxnSp>
        <p:nvCxnSpPr>
          <p:cNvPr id="320" name="Google Shape;320;p22"/>
          <p:cNvCxnSpPr/>
          <p:nvPr/>
        </p:nvCxnSpPr>
        <p:spPr>
          <a:xfrm>
            <a:off x="4236474" y="4193904"/>
            <a:ext cx="2014500" cy="10728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321" name="Google Shape;321;p22"/>
          <p:cNvCxnSpPr>
            <a:stCxn id="314" idx="2"/>
            <a:endCxn id="318" idx="0"/>
          </p:cNvCxnSpPr>
          <p:nvPr/>
        </p:nvCxnSpPr>
        <p:spPr>
          <a:xfrm>
            <a:off x="4236473" y="4144744"/>
            <a:ext cx="0" cy="7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22" name="Google Shape;322;p22"/>
          <p:cNvSpPr/>
          <p:nvPr/>
        </p:nvSpPr>
        <p:spPr>
          <a:xfrm>
            <a:off x="7855974" y="5246832"/>
            <a:ext cx="1420762" cy="612648"/>
          </a:xfrm>
          <a:prstGeom prst="flowChartProcess">
            <a:avLst/>
          </a:prstGeom>
          <a:solidFill>
            <a:srgbClr val="9999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rPr>
              <a:t>Data Scientist</a:t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323" name="Google Shape;323;p22"/>
          <p:cNvCxnSpPr>
            <a:stCxn id="318" idx="3"/>
            <a:endCxn id="319" idx="1"/>
          </p:cNvCxnSpPr>
          <p:nvPr/>
        </p:nvCxnSpPr>
        <p:spPr>
          <a:xfrm>
            <a:off x="4946855" y="5234543"/>
            <a:ext cx="593700" cy="328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324" name="Google Shape;324;p22"/>
          <p:cNvCxnSpPr>
            <a:stCxn id="317" idx="3"/>
            <a:endCxn id="318" idx="1"/>
          </p:cNvCxnSpPr>
          <p:nvPr/>
        </p:nvCxnSpPr>
        <p:spPr>
          <a:xfrm>
            <a:off x="3014201" y="4806898"/>
            <a:ext cx="511800" cy="427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325" name="Google Shape;325;p22"/>
          <p:cNvCxnSpPr>
            <a:stCxn id="319" idx="3"/>
            <a:endCxn id="322" idx="1"/>
          </p:cNvCxnSpPr>
          <p:nvPr/>
        </p:nvCxnSpPr>
        <p:spPr>
          <a:xfrm rot="10800000" flipH="1">
            <a:off x="6961240" y="5553089"/>
            <a:ext cx="894600" cy="10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326" name="Google Shape;326;p22"/>
          <p:cNvSpPr/>
          <p:nvPr/>
        </p:nvSpPr>
        <p:spPr>
          <a:xfrm>
            <a:off x="6961239" y="3462618"/>
            <a:ext cx="4493342" cy="1597907"/>
          </a:xfrm>
          <a:prstGeom prst="flowChartProcess">
            <a:avLst/>
          </a:prstGeom>
          <a:solidFill>
            <a:srgbClr val="FBE4D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SQL skills, Distributed computing,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Cloud computing (Azure, AWS)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Data warehousing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Building, deploying, maintaining ML algorithms,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Server management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327" name="Google Shape;327;p22"/>
          <p:cNvCxnSpPr>
            <a:stCxn id="314" idx="3"/>
            <a:endCxn id="326" idx="1"/>
          </p:cNvCxnSpPr>
          <p:nvPr/>
        </p:nvCxnSpPr>
        <p:spPr>
          <a:xfrm>
            <a:off x="4946854" y="3838420"/>
            <a:ext cx="2014500" cy="4233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328" name="Google Shape;328;p22"/>
          <p:cNvSpPr/>
          <p:nvPr/>
        </p:nvSpPr>
        <p:spPr>
          <a:xfrm>
            <a:off x="707930" y="5945104"/>
            <a:ext cx="109728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Have personally witnessed cases on both sides of the story!</a:t>
            </a:r>
            <a:endParaRPr sz="2400" b="0">
              <a:solidFill>
                <a:srgbClr val="0070C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cxnSp>
        <p:nvCxnSpPr>
          <p:cNvPr id="329" name="Google Shape;329;p22"/>
          <p:cNvCxnSpPr>
            <a:stCxn id="308" idx="2"/>
          </p:cNvCxnSpPr>
          <p:nvPr/>
        </p:nvCxnSpPr>
        <p:spPr>
          <a:xfrm rot="5400000">
            <a:off x="4852404" y="2203564"/>
            <a:ext cx="598200" cy="1830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0" name="Google Shape;330;p22"/>
          <p:cNvCxnSpPr>
            <a:stCxn id="303" idx="2"/>
            <a:endCxn id="306" idx="0"/>
          </p:cNvCxnSpPr>
          <p:nvPr/>
        </p:nvCxnSpPr>
        <p:spPr>
          <a:xfrm>
            <a:off x="7855974" y="2529759"/>
            <a:ext cx="0" cy="17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1" name="Google Shape;331;p22"/>
          <p:cNvCxnSpPr>
            <a:stCxn id="301" idx="2"/>
            <a:endCxn id="304" idx="0"/>
          </p:cNvCxnSpPr>
          <p:nvPr/>
        </p:nvCxnSpPr>
        <p:spPr>
          <a:xfrm>
            <a:off x="4236472" y="2529759"/>
            <a:ext cx="0" cy="176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3"/>
          <p:cNvSpPr txBox="1">
            <a:spLocks noGrp="1"/>
          </p:cNvSpPr>
          <p:nvPr>
            <p:ph type="sldNum" idx="12"/>
          </p:nvPr>
        </p:nvSpPr>
        <p:spPr>
          <a:xfrm>
            <a:off x="8737600" y="6385242"/>
            <a:ext cx="2844800" cy="30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rPr>
              <a:t>24</a:t>
            </a:fld>
            <a:endParaRPr sz="1400">
              <a:solidFill>
                <a:srgbClr val="595959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37" name="Google Shape;337;p23"/>
          <p:cNvSpPr/>
          <p:nvPr/>
        </p:nvSpPr>
        <p:spPr>
          <a:xfrm>
            <a:off x="609600" y="68121"/>
            <a:ext cx="10972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Typical Industry Designations</a:t>
            </a:r>
            <a:endParaRPr sz="3200" b="0">
              <a:solidFill>
                <a:srgbClr val="0070C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38" name="Google Shape;33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5080" y="1028064"/>
            <a:ext cx="5888650" cy="253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890" y="1033067"/>
            <a:ext cx="5870110" cy="253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5890" y="3568560"/>
            <a:ext cx="5888650" cy="238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48016" y="3566059"/>
            <a:ext cx="5875714" cy="2389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 txBox="1">
            <a:spLocks noGrp="1"/>
          </p:cNvSpPr>
          <p:nvPr>
            <p:ph type="title" idx="4294967295"/>
          </p:nvPr>
        </p:nvSpPr>
        <p:spPr>
          <a:xfrm>
            <a:off x="2209800" y="2104104"/>
            <a:ext cx="7772400" cy="2040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Business Case Studies</a:t>
            </a:r>
            <a:br>
              <a:rPr lang="en-US" sz="4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4400" b="0" i="0" u="none" strike="noStrike" cap="none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47" name="Google Shape;34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 txBox="1">
            <a:spLocks noGrp="1"/>
          </p:cNvSpPr>
          <p:nvPr>
            <p:ph type="title" idx="4294967295"/>
          </p:nvPr>
        </p:nvSpPr>
        <p:spPr>
          <a:xfrm>
            <a:off x="2209800" y="2104104"/>
            <a:ext cx="7772400" cy="2040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Retail Store Design</a:t>
            </a:r>
            <a:br>
              <a:rPr lang="en-US" sz="4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4400" b="0" i="0" u="none" strike="noStrike" cap="none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53" name="Google Shape;3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6"/>
          <p:cNvPicPr preferRelativeResize="0"/>
          <p:nvPr/>
        </p:nvPicPr>
        <p:blipFill rotWithShape="1">
          <a:blip r:embed="rId3">
            <a:alphaModFix/>
          </a:blip>
          <a:srcRect t="4945" b="82176"/>
          <a:stretch/>
        </p:blipFill>
        <p:spPr>
          <a:xfrm>
            <a:off x="426385" y="914400"/>
            <a:ext cx="11339230" cy="1632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6"/>
          <p:cNvPicPr preferRelativeResize="0"/>
          <p:nvPr/>
        </p:nvPicPr>
        <p:blipFill rotWithShape="1">
          <a:blip r:embed="rId3">
            <a:alphaModFix/>
          </a:blip>
          <a:srcRect t="20344" b="52114"/>
          <a:stretch/>
        </p:blipFill>
        <p:spPr>
          <a:xfrm>
            <a:off x="426385" y="2772696"/>
            <a:ext cx="11339230" cy="349045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7"/>
          <p:cNvPicPr preferRelativeResize="0"/>
          <p:nvPr/>
        </p:nvPicPr>
        <p:blipFill rotWithShape="1">
          <a:blip r:embed="rId3">
            <a:alphaModFix/>
          </a:blip>
          <a:srcRect t="47885"/>
          <a:stretch/>
        </p:blipFill>
        <p:spPr>
          <a:xfrm>
            <a:off x="813619" y="499548"/>
            <a:ext cx="10564762" cy="615387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8"/>
          <p:cNvSpPr txBox="1">
            <a:spLocks noGrp="1"/>
          </p:cNvSpPr>
          <p:nvPr>
            <p:ph type="title" idx="4294967295"/>
          </p:nvPr>
        </p:nvSpPr>
        <p:spPr>
          <a:xfrm>
            <a:off x="2209800" y="2654708"/>
            <a:ext cx="7772400" cy="95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Wearable Gadgets</a:t>
            </a:r>
            <a:endParaRPr sz="4400" b="0" i="0" u="none" strike="noStrike" cap="none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72" name="Google Shape;37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" name="Google Shape;104;p2"/>
          <p:cNvGrpSpPr/>
          <p:nvPr/>
        </p:nvGrpSpPr>
        <p:grpSpPr>
          <a:xfrm>
            <a:off x="488744" y="946150"/>
            <a:ext cx="11214510" cy="5410200"/>
            <a:chOff x="3835" y="0"/>
            <a:chExt cx="11214510" cy="5410200"/>
          </a:xfrm>
        </p:grpSpPr>
        <p:sp>
          <p:nvSpPr>
            <p:cNvPr id="105" name="Google Shape;105;p2"/>
            <p:cNvSpPr/>
            <p:nvPr/>
          </p:nvSpPr>
          <p:spPr>
            <a:xfrm>
              <a:off x="841663" y="0"/>
              <a:ext cx="9538854" cy="5410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CC2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835" y="1623059"/>
              <a:ext cx="2492113" cy="2164080"/>
            </a:xfrm>
            <a:prstGeom prst="roundRect">
              <a:avLst>
                <a:gd name="adj" fmla="val 16667"/>
              </a:avLst>
            </a:pr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109477" y="1728701"/>
              <a:ext cx="2280829" cy="1952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aramond"/>
                <a:buNone/>
              </a:pPr>
              <a:r>
                <a:rPr lang="en-US" sz="2600" b="1" i="0" u="none" strike="noStrike" cap="non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Part 1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Garamond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Setting the Context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Garamond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(Why?)</a:t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911301" y="1623059"/>
              <a:ext cx="2492113" cy="2164080"/>
            </a:xfrm>
            <a:prstGeom prst="roundRect">
              <a:avLst>
                <a:gd name="adj" fmla="val 16667"/>
              </a:avLst>
            </a:prstGeom>
            <a:solidFill>
              <a:srgbClr val="F7C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3016943" y="1728701"/>
              <a:ext cx="2280829" cy="1952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Garamond"/>
                <a:buNone/>
              </a:pPr>
              <a:r>
                <a:rPr lang="en-US" sz="2600" b="1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Part 2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Garamond"/>
                <a:buNone/>
              </a:pPr>
              <a:r>
                <a:rPr lang="en-US" sz="2600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The India Analytics Landscape 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Garamond"/>
                <a:buNone/>
              </a:pPr>
              <a:r>
                <a:rPr lang="en-US" sz="2600" b="0" i="0" u="none" strike="noStrike" cap="none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(What?)</a:t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818767" y="1623059"/>
              <a:ext cx="2492113" cy="216408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5924409" y="1728701"/>
              <a:ext cx="2280829" cy="1952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aramond"/>
                <a:buNone/>
              </a:pPr>
              <a:r>
                <a:rPr lang="en-US" sz="2600" b="1" i="0" u="none" strike="noStrike" cap="non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Part 3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aramond"/>
                <a:buNone/>
              </a:pPr>
              <a:r>
                <a:rPr lang="en-US" sz="2600" b="0" i="0" u="none" strike="noStrike" cap="non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Applications @ Work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aramond"/>
                <a:buNone/>
              </a:pPr>
              <a:r>
                <a:rPr lang="en-US" sz="2600" b="0" i="0" u="none" strike="noStrike" cap="non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(How?)</a:t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726232" y="1623059"/>
              <a:ext cx="2492113" cy="2164080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8831874" y="1728701"/>
              <a:ext cx="2280829" cy="1952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aramond"/>
                <a:buNone/>
              </a:pPr>
              <a:r>
                <a:rPr lang="en-US" sz="2600" b="1" i="0" u="none" strike="noStrike" cap="non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Part 4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aramond"/>
                <a:buNone/>
              </a:pPr>
              <a:r>
                <a:rPr lang="en-US" sz="2600" b="0" i="0" u="none" strike="noStrike" cap="none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Q &amp; A</a:t>
              </a:r>
              <a:endParaRPr/>
            </a:p>
          </p:txBody>
        </p:sp>
      </p:grpSp>
      <p:sp>
        <p:nvSpPr>
          <p:cNvPr id="114" name="Google Shape;114;p2"/>
          <p:cNvSpPr/>
          <p:nvPr/>
        </p:nvSpPr>
        <p:spPr>
          <a:xfrm>
            <a:off x="1510463" y="1363923"/>
            <a:ext cx="484632" cy="9784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892377" y="5004873"/>
            <a:ext cx="1460937" cy="369330"/>
          </a:xfrm>
          <a:prstGeom prst="flowChartProcess">
            <a:avLst/>
          </a:prstGeom>
          <a:noFill/>
          <a:ln>
            <a:noFill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Garamond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15 minutes </a:t>
            </a:r>
            <a:endParaRPr/>
          </a:p>
        </p:txBody>
      </p:sp>
      <p:pic>
        <p:nvPicPr>
          <p:cNvPr id="116" name="Google Shape;1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1666" y="5405054"/>
            <a:ext cx="762358" cy="9512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"/>
          <p:cNvSpPr/>
          <p:nvPr/>
        </p:nvSpPr>
        <p:spPr>
          <a:xfrm>
            <a:off x="3960683" y="4943171"/>
            <a:ext cx="1460937" cy="369330"/>
          </a:xfrm>
          <a:prstGeom prst="flowChartProcess">
            <a:avLst/>
          </a:prstGeom>
          <a:noFill/>
          <a:ln>
            <a:noFill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Garamond"/>
              <a:buNone/>
            </a:pPr>
            <a:r>
              <a:rPr lang="en-US" sz="1800" b="1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15</a:t>
            </a:r>
            <a:r>
              <a:rPr lang="en-US" sz="1800" b="1" i="0" u="none" strike="noStrike" cap="none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 minutes </a:t>
            </a:r>
            <a:endParaRPr/>
          </a:p>
        </p:txBody>
      </p:sp>
      <p:pic>
        <p:nvPicPr>
          <p:cNvPr id="118" name="Google Shape;11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9972" y="5343352"/>
            <a:ext cx="762358" cy="95129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"/>
          <p:cNvSpPr/>
          <p:nvPr/>
        </p:nvSpPr>
        <p:spPr>
          <a:xfrm>
            <a:off x="9595971" y="4974022"/>
            <a:ext cx="1460937" cy="369330"/>
          </a:xfrm>
          <a:prstGeom prst="flowChartProcess">
            <a:avLst/>
          </a:prstGeom>
          <a:noFill/>
          <a:ln>
            <a:noFill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Garamond"/>
              <a:buNone/>
            </a:pPr>
            <a:r>
              <a:rPr lang="en-US" sz="1800" b="1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15</a:t>
            </a:r>
            <a:r>
              <a:rPr lang="en-US" sz="1800" b="1" i="0" u="none" strike="noStrike" cap="none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 minutes </a:t>
            </a:r>
            <a:endParaRPr/>
          </a:p>
        </p:txBody>
      </p:sp>
      <p:pic>
        <p:nvPicPr>
          <p:cNvPr id="120" name="Google Shape;12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5260" y="5374203"/>
            <a:ext cx="762358" cy="95129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"/>
          <p:cNvSpPr/>
          <p:nvPr/>
        </p:nvSpPr>
        <p:spPr>
          <a:xfrm>
            <a:off x="6876954" y="4943171"/>
            <a:ext cx="1460937" cy="369330"/>
          </a:xfrm>
          <a:prstGeom prst="flowChartProcess">
            <a:avLst/>
          </a:prstGeom>
          <a:noFill/>
          <a:ln>
            <a:noFill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Garamond"/>
              <a:buNone/>
            </a:pPr>
            <a:r>
              <a:rPr lang="en-US" sz="1800" b="1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1</a:t>
            </a:r>
            <a:r>
              <a:rPr lang="en-US" sz="1800" b="1" i="0" u="none" strike="noStrike" cap="none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5 minutes </a:t>
            </a:r>
            <a:endParaRPr/>
          </a:p>
        </p:txBody>
      </p:sp>
      <p:pic>
        <p:nvPicPr>
          <p:cNvPr id="122" name="Google Shape;12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6243" y="5343352"/>
            <a:ext cx="762358" cy="95129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/>
          <p:cNvSpPr txBox="1"/>
          <p:nvPr/>
        </p:nvSpPr>
        <p:spPr>
          <a:xfrm>
            <a:off x="1643151" y="1557584"/>
            <a:ext cx="6096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The 3 W Framework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"/>
          <p:cNvSpPr txBox="1"/>
          <p:nvPr/>
        </p:nvSpPr>
        <p:spPr>
          <a:xfrm>
            <a:off x="3047998" y="16063"/>
            <a:ext cx="60960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Healthcare Analytics – Wearable Gadgets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475" y="970170"/>
            <a:ext cx="10365045" cy="551420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0"/>
          <p:cNvSpPr txBox="1">
            <a:spLocks noGrp="1"/>
          </p:cNvSpPr>
          <p:nvPr>
            <p:ph type="title" idx="4294967295"/>
          </p:nvPr>
        </p:nvSpPr>
        <p:spPr>
          <a:xfrm>
            <a:off x="2209800" y="2654708"/>
            <a:ext cx="7772400" cy="953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Finance, Marketing &amp; HR</a:t>
            </a:r>
            <a:endParaRPr sz="4400" b="0" i="0" u="none" strike="noStrike" cap="none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85" name="Google Shape;385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0161" y="0"/>
            <a:ext cx="699732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1"/>
          <p:cNvSpPr txBox="1"/>
          <p:nvPr/>
        </p:nvSpPr>
        <p:spPr>
          <a:xfrm>
            <a:off x="1258529" y="2526890"/>
            <a:ext cx="24384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Credit Risk Analytics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2"/>
          <p:cNvPicPr preferRelativeResize="0"/>
          <p:nvPr/>
        </p:nvPicPr>
        <p:blipFill rotWithShape="1">
          <a:blip r:embed="rId3">
            <a:alphaModFix/>
          </a:blip>
          <a:srcRect t="22127"/>
          <a:stretch/>
        </p:blipFill>
        <p:spPr>
          <a:xfrm>
            <a:off x="4419600" y="629263"/>
            <a:ext cx="6858000" cy="536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2"/>
          <p:cNvSpPr txBox="1"/>
          <p:nvPr/>
        </p:nvSpPr>
        <p:spPr>
          <a:xfrm>
            <a:off x="1750140" y="2048695"/>
            <a:ext cx="2861187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Market Segmentation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STP Analysis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0805" y="212725"/>
            <a:ext cx="8970390" cy="643254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"/>
          <p:cNvSpPr txBox="1">
            <a:spLocks noGrp="1"/>
          </p:cNvSpPr>
          <p:nvPr>
            <p:ph type="title" idx="4294967295"/>
          </p:nvPr>
        </p:nvSpPr>
        <p:spPr>
          <a:xfrm>
            <a:off x="2209800" y="2104104"/>
            <a:ext cx="7772400" cy="2040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Power Sector</a:t>
            </a:r>
            <a:br>
              <a:rPr lang="en-US" sz="4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</a:br>
            <a:endParaRPr sz="4400" b="0" i="0" u="none" strike="noStrike" cap="none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11" name="Google Shape;41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2264" y="1020865"/>
            <a:ext cx="9367471" cy="465895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5"/>
          <p:cNvSpPr txBox="1">
            <a:spLocks noGrp="1"/>
          </p:cNvSpPr>
          <p:nvPr>
            <p:ph type="title"/>
          </p:nvPr>
        </p:nvSpPr>
        <p:spPr>
          <a:xfrm>
            <a:off x="469490" y="5938683"/>
            <a:ext cx="2558845" cy="36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sz="1800" b="0" i="0" u="none" strike="noStrike" cap="none">
              <a:solidFill>
                <a:srgbClr val="C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18" name="Google Shape;418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824" y="542048"/>
            <a:ext cx="11148924" cy="599871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0" name="Google Shape;430;p37"/>
          <p:cNvGrpSpPr/>
          <p:nvPr/>
        </p:nvGrpSpPr>
        <p:grpSpPr>
          <a:xfrm>
            <a:off x="488744" y="946150"/>
            <a:ext cx="11214510" cy="5410200"/>
            <a:chOff x="3835" y="0"/>
            <a:chExt cx="11214510" cy="5410200"/>
          </a:xfrm>
        </p:grpSpPr>
        <p:sp>
          <p:nvSpPr>
            <p:cNvPr id="431" name="Google Shape;431;p37"/>
            <p:cNvSpPr/>
            <p:nvPr/>
          </p:nvSpPr>
          <p:spPr>
            <a:xfrm>
              <a:off x="841663" y="0"/>
              <a:ext cx="9538854" cy="5410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CC2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3835" y="1623059"/>
              <a:ext cx="2492113" cy="2164080"/>
            </a:xfrm>
            <a:prstGeom prst="roundRect">
              <a:avLst>
                <a:gd name="adj" fmla="val 16667"/>
              </a:avLst>
            </a:pr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 txBox="1"/>
            <p:nvPr/>
          </p:nvSpPr>
          <p:spPr>
            <a:xfrm>
              <a:off x="109477" y="1728701"/>
              <a:ext cx="2280829" cy="1952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aramond"/>
                <a:buNone/>
              </a:pPr>
              <a:r>
                <a:rPr lang="en-US" sz="2600" b="1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Part 1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Garamond"/>
                <a:buNone/>
              </a:pPr>
              <a:r>
                <a:rPr lang="en-US" sz="24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Setting the Context</a:t>
              </a: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2911301" y="1623059"/>
              <a:ext cx="2492113" cy="2164080"/>
            </a:xfrm>
            <a:prstGeom prst="roundRect">
              <a:avLst>
                <a:gd name="adj" fmla="val 16667"/>
              </a:avLst>
            </a:prstGeom>
            <a:solidFill>
              <a:srgbClr val="F7C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 txBox="1"/>
            <p:nvPr/>
          </p:nvSpPr>
          <p:spPr>
            <a:xfrm>
              <a:off x="3016943" y="1728701"/>
              <a:ext cx="2280829" cy="1952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Garamond"/>
                <a:buNone/>
              </a:pPr>
              <a:r>
                <a:rPr lang="en-US" sz="2600" b="1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Part 2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Garamond"/>
                <a:buNone/>
              </a:pPr>
              <a:r>
                <a:rPr lang="en-US" sz="2600" b="0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The India Analytics Landscape</a:t>
              </a:r>
              <a:endParaRPr/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5818767" y="1623059"/>
              <a:ext cx="2492113" cy="216408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7"/>
            <p:cNvSpPr txBox="1"/>
            <p:nvPr/>
          </p:nvSpPr>
          <p:spPr>
            <a:xfrm>
              <a:off x="5924409" y="1728701"/>
              <a:ext cx="2280829" cy="1952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aramond"/>
                <a:buNone/>
              </a:pPr>
              <a:r>
                <a:rPr lang="en-US" sz="2600" b="1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Part 3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aramond"/>
                <a:buNone/>
              </a:pPr>
              <a:r>
                <a:rPr lang="en-US" sz="26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Applications @ Work</a:t>
              </a: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8726232" y="1623059"/>
              <a:ext cx="2492113" cy="2164080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 txBox="1"/>
            <p:nvPr/>
          </p:nvSpPr>
          <p:spPr>
            <a:xfrm>
              <a:off x="8831874" y="1728701"/>
              <a:ext cx="2280829" cy="1952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aramond"/>
                <a:buNone/>
              </a:pPr>
              <a:r>
                <a:rPr lang="en-US" sz="2600" b="1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Part 4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aramond"/>
                <a:buNone/>
              </a:pPr>
              <a:r>
                <a:rPr lang="en-US" sz="26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Q &amp; A</a:t>
              </a:r>
              <a:endParaRPr/>
            </a:p>
          </p:txBody>
        </p:sp>
      </p:grpSp>
      <p:sp>
        <p:nvSpPr>
          <p:cNvPr id="440" name="Google Shape;440;p37"/>
          <p:cNvSpPr/>
          <p:nvPr/>
        </p:nvSpPr>
        <p:spPr>
          <a:xfrm>
            <a:off x="10366057" y="1394774"/>
            <a:ext cx="484632" cy="97840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7"/>
          <p:cNvSpPr/>
          <p:nvPr/>
        </p:nvSpPr>
        <p:spPr>
          <a:xfrm>
            <a:off x="892377" y="5004873"/>
            <a:ext cx="1460937" cy="369330"/>
          </a:xfrm>
          <a:prstGeom prst="flowChartProcess">
            <a:avLst/>
          </a:prstGeom>
          <a:noFill/>
          <a:ln>
            <a:noFill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Garamond"/>
              <a:buNone/>
            </a:pPr>
            <a:r>
              <a:rPr lang="en-US" sz="1800" b="1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15</a:t>
            </a:r>
            <a:r>
              <a:rPr lang="en-US" sz="1800" b="1" i="0" u="none" strike="noStrike" cap="none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 minutes </a:t>
            </a:r>
            <a:endParaRPr/>
          </a:p>
        </p:txBody>
      </p:sp>
      <p:pic>
        <p:nvPicPr>
          <p:cNvPr id="442" name="Google Shape;44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1666" y="5405054"/>
            <a:ext cx="762358" cy="95129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7"/>
          <p:cNvSpPr/>
          <p:nvPr/>
        </p:nvSpPr>
        <p:spPr>
          <a:xfrm>
            <a:off x="3960683" y="4943171"/>
            <a:ext cx="1460937" cy="369330"/>
          </a:xfrm>
          <a:prstGeom prst="flowChartProcess">
            <a:avLst/>
          </a:prstGeom>
          <a:noFill/>
          <a:ln>
            <a:noFill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Garamond"/>
              <a:buNone/>
            </a:pPr>
            <a:r>
              <a:rPr lang="en-US" sz="1800" b="1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30</a:t>
            </a:r>
            <a:r>
              <a:rPr lang="en-US" sz="1800" b="1" i="0" u="none" strike="noStrike" cap="none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 minutes </a:t>
            </a:r>
            <a:endParaRPr/>
          </a:p>
        </p:txBody>
      </p:sp>
      <p:pic>
        <p:nvPicPr>
          <p:cNvPr id="444" name="Google Shape;44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9972" y="5343352"/>
            <a:ext cx="762358" cy="95129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7"/>
          <p:cNvSpPr/>
          <p:nvPr/>
        </p:nvSpPr>
        <p:spPr>
          <a:xfrm>
            <a:off x="9595971" y="4974022"/>
            <a:ext cx="1460937" cy="369330"/>
          </a:xfrm>
          <a:prstGeom prst="flowChartProcess">
            <a:avLst/>
          </a:prstGeom>
          <a:noFill/>
          <a:ln>
            <a:noFill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Garamond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30 minutes </a:t>
            </a:r>
            <a:endParaRPr/>
          </a:p>
        </p:txBody>
      </p:sp>
      <p:pic>
        <p:nvPicPr>
          <p:cNvPr id="446" name="Google Shape;44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5260" y="5374203"/>
            <a:ext cx="762358" cy="95129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7"/>
          <p:cNvSpPr/>
          <p:nvPr/>
        </p:nvSpPr>
        <p:spPr>
          <a:xfrm>
            <a:off x="6876954" y="4943171"/>
            <a:ext cx="1460937" cy="369330"/>
          </a:xfrm>
          <a:prstGeom prst="flowChartProcess">
            <a:avLst/>
          </a:prstGeom>
          <a:noFill/>
          <a:ln>
            <a:noFill/>
          </a:ln>
          <a:effectLst>
            <a:outerShdw blurRad="381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Garamond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45 minutes </a:t>
            </a:r>
            <a:endParaRPr/>
          </a:p>
        </p:txBody>
      </p:sp>
      <p:pic>
        <p:nvPicPr>
          <p:cNvPr id="448" name="Google Shape;44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6243" y="5343352"/>
            <a:ext cx="762358" cy="951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8"/>
          <p:cNvSpPr txBox="1"/>
          <p:nvPr/>
        </p:nvSpPr>
        <p:spPr>
          <a:xfrm>
            <a:off x="408039" y="1087407"/>
            <a:ext cx="11375921" cy="55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Market research reports &amp; articles in the public domain: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Analytics India Magazine + Analytix Labs, 2019-20 (</a:t>
            </a:r>
            <a:r>
              <a:rPr lang="en-US" sz="3200" u="sng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link1</a:t>
            </a:r>
            <a:r>
              <a:rPr lang="en-US" sz="3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, </a:t>
            </a:r>
            <a:r>
              <a:rPr lang="en-US" sz="3200" u="sng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link2</a:t>
            </a:r>
            <a:r>
              <a:rPr lang="en-US" sz="3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)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Modor Intelligence, 2020 (</a:t>
            </a:r>
            <a:r>
              <a:rPr lang="en-US" sz="3200" u="sng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3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, </a:t>
            </a:r>
            <a:r>
              <a:rPr lang="en-US" sz="3200" u="sng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link2</a:t>
            </a:r>
            <a:r>
              <a:rPr lang="en-US" sz="3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)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NASSCOM, 2016 (</a:t>
            </a:r>
            <a:r>
              <a:rPr lang="en-US" sz="3200" u="sng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3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)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Analytics Peepal, 2018 (</a:t>
            </a:r>
            <a:r>
              <a:rPr lang="en-US" sz="3200" u="sng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3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) 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McKinsey, 2018 (</a:t>
            </a:r>
            <a:r>
              <a:rPr lang="en-US" sz="3200" u="sng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3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)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Forbes, 2018 (</a:t>
            </a:r>
            <a:r>
              <a:rPr lang="en-US" sz="3200" u="sng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3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)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Analytics Vidhya, 2020 (</a:t>
            </a:r>
            <a:r>
              <a:rPr lang="en-US" sz="3200" u="sng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3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)</a:t>
            </a:r>
            <a:endParaRPr/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Deloitte case study (</a:t>
            </a:r>
            <a:r>
              <a:rPr lang="en-US" sz="3200" u="sng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32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)</a:t>
            </a:r>
            <a:endParaRPr/>
          </a:p>
          <a:p>
            <a:pPr marL="514350" marR="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54" name="Google Shape;454;p38"/>
          <p:cNvSpPr/>
          <p:nvPr/>
        </p:nvSpPr>
        <p:spPr>
          <a:xfrm>
            <a:off x="609600" y="304095"/>
            <a:ext cx="10972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Reference Material</a:t>
            </a:r>
            <a:endParaRPr sz="3200" b="0">
              <a:solidFill>
                <a:srgbClr val="0070C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55" name="Google Shape;455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126aef5c95f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725" y="267675"/>
            <a:ext cx="10485258" cy="60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0950"/>
            <a:ext cx="11259525" cy="58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>
            <a:spLocks noGrp="1"/>
          </p:cNvSpPr>
          <p:nvPr>
            <p:ph type="sldNum" idx="12"/>
          </p:nvPr>
        </p:nvSpPr>
        <p:spPr>
          <a:xfrm>
            <a:off x="8737600" y="6385242"/>
            <a:ext cx="2844800" cy="30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rPr>
              <a:t>6</a:t>
            </a:fld>
            <a:endParaRPr sz="1400">
              <a:solidFill>
                <a:srgbClr val="595959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39" name="Google Shape;13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3623" y="942471"/>
            <a:ext cx="9115163" cy="57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/>
          <p:nvPr/>
        </p:nvSpPr>
        <p:spPr>
          <a:xfrm>
            <a:off x="10236977" y="1845726"/>
            <a:ext cx="1361437" cy="4616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aramond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Foresight</a:t>
            </a:r>
            <a:endParaRPr/>
          </a:p>
        </p:txBody>
      </p:sp>
      <p:sp>
        <p:nvSpPr>
          <p:cNvPr id="141" name="Google Shape;141;p6"/>
          <p:cNvSpPr/>
          <p:nvPr/>
        </p:nvSpPr>
        <p:spPr>
          <a:xfrm>
            <a:off x="645374" y="1380202"/>
            <a:ext cx="1498744" cy="4616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aramond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Complexity</a:t>
            </a:r>
            <a:endParaRPr/>
          </a:p>
        </p:txBody>
      </p:sp>
      <p:sp>
        <p:nvSpPr>
          <p:cNvPr id="142" name="Google Shape;142;p6"/>
          <p:cNvSpPr/>
          <p:nvPr/>
        </p:nvSpPr>
        <p:spPr>
          <a:xfrm>
            <a:off x="3014937" y="4526685"/>
            <a:ext cx="589935" cy="530942"/>
          </a:xfrm>
          <a:prstGeom prst="ellipse">
            <a:avLst/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rPr lang="en-US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1</a:t>
            </a:r>
            <a:endParaRPr sz="1800" b="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3014936" y="3163529"/>
            <a:ext cx="589935" cy="530942"/>
          </a:xfrm>
          <a:prstGeom prst="ellipse">
            <a:avLst/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rPr lang="en-US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2</a:t>
            </a:r>
            <a:endParaRPr sz="1800" b="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6031394" y="3163529"/>
            <a:ext cx="589935" cy="530942"/>
          </a:xfrm>
          <a:prstGeom prst="ellipse">
            <a:avLst/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rPr lang="en-US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3</a:t>
            </a:r>
            <a:endParaRPr sz="1800" b="0" i="0" u="none" strike="noStrike" cap="non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5433173" y="1811087"/>
            <a:ext cx="589935" cy="530942"/>
          </a:xfrm>
          <a:prstGeom prst="ellipse">
            <a:avLst/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4</a:t>
            </a:r>
            <a:endParaRPr/>
          </a:p>
        </p:txBody>
      </p:sp>
      <p:sp>
        <p:nvSpPr>
          <p:cNvPr id="146" name="Google Shape;146;p6"/>
          <p:cNvSpPr/>
          <p:nvPr/>
        </p:nvSpPr>
        <p:spPr>
          <a:xfrm>
            <a:off x="10268768" y="4609643"/>
            <a:ext cx="1361437" cy="4616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aramond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Hindsight</a:t>
            </a:r>
            <a:endParaRPr/>
          </a:p>
        </p:txBody>
      </p:sp>
      <p:sp>
        <p:nvSpPr>
          <p:cNvPr id="147" name="Google Shape;147;p6"/>
          <p:cNvSpPr/>
          <p:nvPr/>
        </p:nvSpPr>
        <p:spPr>
          <a:xfrm>
            <a:off x="10268767" y="3324599"/>
            <a:ext cx="1361437" cy="4616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aramond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Insight</a:t>
            </a:r>
            <a:endParaRPr/>
          </a:p>
        </p:txBody>
      </p:sp>
      <p:sp>
        <p:nvSpPr>
          <p:cNvPr id="148" name="Google Shape;148;p6"/>
          <p:cNvSpPr/>
          <p:nvPr/>
        </p:nvSpPr>
        <p:spPr>
          <a:xfrm>
            <a:off x="486697" y="287594"/>
            <a:ext cx="10972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Value Propositions of Data Science</a:t>
            </a:r>
            <a:endParaRPr sz="3200" b="0">
              <a:solidFill>
                <a:srgbClr val="0070C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sldNum" idx="12"/>
          </p:nvPr>
        </p:nvSpPr>
        <p:spPr>
          <a:xfrm>
            <a:off x="8737600" y="6385242"/>
            <a:ext cx="2844800" cy="30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rPr>
              <a:t>7</a:t>
            </a:fld>
            <a:endParaRPr sz="1400">
              <a:solidFill>
                <a:srgbClr val="595959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54" name="Google Shape;15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3984" y="888870"/>
            <a:ext cx="7704032" cy="550288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/>
          <p:nvPr/>
        </p:nvSpPr>
        <p:spPr>
          <a:xfrm>
            <a:off x="486697" y="287594"/>
            <a:ext cx="10972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Value Propositions of Data Science</a:t>
            </a:r>
            <a:endParaRPr sz="3200" b="0">
              <a:solidFill>
                <a:srgbClr val="0070C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486697" y="2643557"/>
            <a:ext cx="3048001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  <a:latin typeface="Garamond"/>
                <a:ea typeface="Garamond"/>
                <a:cs typeface="Garamond"/>
                <a:sym typeface="Garamond"/>
              </a:rPr>
              <a:t>Technology &amp; Compliance</a:t>
            </a:r>
            <a:endParaRPr sz="2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 txBox="1"/>
          <p:nvPr/>
        </p:nvSpPr>
        <p:spPr>
          <a:xfrm>
            <a:off x="9065342" y="4109618"/>
            <a:ext cx="239415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B050"/>
                </a:solidFill>
                <a:latin typeface="Garamond"/>
                <a:ea typeface="Garamond"/>
                <a:cs typeface="Garamond"/>
                <a:sym typeface="Garamond"/>
              </a:rPr>
              <a:t>Value</a:t>
            </a:r>
            <a:endParaRPr sz="2800" b="1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4448835" y="1295097"/>
            <a:ext cx="484500" cy="978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3960683" y="4943171"/>
            <a:ext cx="1460937" cy="369330"/>
          </a:xfrm>
          <a:prstGeom prst="flowChartProcess">
            <a:avLst/>
          </a:prstGeom>
          <a:noFill/>
          <a:ln>
            <a:noFill/>
          </a:ln>
          <a:effectLst>
            <a:outerShdw blurRad="381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Garamond"/>
              <a:buNone/>
            </a:pPr>
            <a:r>
              <a:rPr lang="en-US" sz="1800" b="1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 15 </a:t>
            </a:r>
            <a:r>
              <a:rPr lang="en-US" sz="1800" b="1" i="0" u="none" strike="noStrike" cap="none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minutes </a:t>
            </a:r>
            <a:endParaRPr/>
          </a:p>
        </p:txBody>
      </p:sp>
      <p:pic>
        <p:nvPicPr>
          <p:cNvPr id="165" name="Google Shape;16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9972" y="5343352"/>
            <a:ext cx="762358" cy="95129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/>
          <p:nvPr/>
        </p:nvSpPr>
        <p:spPr>
          <a:xfrm>
            <a:off x="9595971" y="4974022"/>
            <a:ext cx="1460937" cy="369330"/>
          </a:xfrm>
          <a:prstGeom prst="flowChartProcess">
            <a:avLst/>
          </a:prstGeom>
          <a:noFill/>
          <a:ln>
            <a:noFill/>
          </a:ln>
          <a:effectLst>
            <a:outerShdw blurRad="381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Garamond"/>
              <a:buNone/>
            </a:pPr>
            <a:r>
              <a:rPr lang="en-US" sz="1800" b="1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15</a:t>
            </a:r>
            <a:r>
              <a:rPr lang="en-US" sz="1800" b="1" i="0" u="none" strike="noStrike" cap="none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 minutes </a:t>
            </a:r>
            <a:endParaRPr/>
          </a:p>
        </p:txBody>
      </p:sp>
      <p:pic>
        <p:nvPicPr>
          <p:cNvPr id="167" name="Google Shape;16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5260" y="5374203"/>
            <a:ext cx="762358" cy="95129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/>
          <p:nvPr/>
        </p:nvSpPr>
        <p:spPr>
          <a:xfrm>
            <a:off x="6876954" y="4943171"/>
            <a:ext cx="1460937" cy="369330"/>
          </a:xfrm>
          <a:prstGeom prst="flowChartProcess">
            <a:avLst/>
          </a:prstGeom>
          <a:noFill/>
          <a:ln>
            <a:noFill/>
          </a:ln>
          <a:effectLst>
            <a:outerShdw blurRad="381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Garamond"/>
              <a:buNone/>
            </a:pPr>
            <a:r>
              <a:rPr lang="en-US" sz="1800" b="1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1</a:t>
            </a:r>
            <a:r>
              <a:rPr lang="en-US" sz="1800" b="1" i="0" u="none" strike="noStrike" cap="none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5 minutes </a:t>
            </a:r>
            <a:endParaRPr/>
          </a:p>
        </p:txBody>
      </p:sp>
      <p:pic>
        <p:nvPicPr>
          <p:cNvPr id="169" name="Google Shape;16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6243" y="5343352"/>
            <a:ext cx="762358" cy="9512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8"/>
          <p:cNvGrpSpPr/>
          <p:nvPr/>
        </p:nvGrpSpPr>
        <p:grpSpPr>
          <a:xfrm>
            <a:off x="1326572" y="946150"/>
            <a:ext cx="10376669" cy="5410200"/>
            <a:chOff x="841663" y="0"/>
            <a:chExt cx="10376669" cy="5410200"/>
          </a:xfrm>
        </p:grpSpPr>
        <p:sp>
          <p:nvSpPr>
            <p:cNvPr id="171" name="Google Shape;171;p8"/>
            <p:cNvSpPr/>
            <p:nvPr/>
          </p:nvSpPr>
          <p:spPr>
            <a:xfrm>
              <a:off x="841663" y="0"/>
              <a:ext cx="9538800" cy="5410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CC2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2911301" y="1623059"/>
              <a:ext cx="2492100" cy="2164200"/>
            </a:xfrm>
            <a:prstGeom prst="roundRect">
              <a:avLst>
                <a:gd name="adj" fmla="val 16667"/>
              </a:avLst>
            </a:prstGeom>
            <a:solidFill>
              <a:srgbClr val="F7C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 txBox="1"/>
            <p:nvPr/>
          </p:nvSpPr>
          <p:spPr>
            <a:xfrm>
              <a:off x="3016943" y="1728701"/>
              <a:ext cx="2280900" cy="19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Garamond"/>
                <a:buNone/>
              </a:pPr>
              <a:r>
                <a:rPr lang="en-US" sz="2600" b="1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Part 2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Garamond"/>
                <a:buNone/>
              </a:pPr>
              <a:r>
                <a:rPr lang="en-US" sz="2600" b="0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The India Analytics Landscape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Garamond"/>
                <a:buNone/>
              </a:pPr>
              <a:r>
                <a:rPr lang="en-US" sz="2600" b="0">
                  <a:solidFill>
                    <a:srgbClr val="000000"/>
                  </a:solidFill>
                  <a:latin typeface="Garamond"/>
                  <a:ea typeface="Garamond"/>
                  <a:cs typeface="Garamond"/>
                  <a:sym typeface="Garamond"/>
                </a:rPr>
                <a:t>(What?)</a:t>
              </a: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5818767" y="1623059"/>
              <a:ext cx="2492100" cy="21642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 txBox="1"/>
            <p:nvPr/>
          </p:nvSpPr>
          <p:spPr>
            <a:xfrm>
              <a:off x="5924409" y="1728701"/>
              <a:ext cx="2280900" cy="19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aramond"/>
                <a:buNone/>
              </a:pPr>
              <a:r>
                <a:rPr lang="en-US" sz="2600" b="1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Part 3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aramond"/>
                <a:buNone/>
              </a:pPr>
              <a:r>
                <a:rPr lang="en-US" sz="26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Applications @ Work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aramond"/>
                <a:buNone/>
              </a:pPr>
              <a:r>
                <a:rPr lang="en-US" sz="26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(How?)</a:t>
              </a: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8726232" y="1623059"/>
              <a:ext cx="2492100" cy="2164200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 txBox="1"/>
            <p:nvPr/>
          </p:nvSpPr>
          <p:spPr>
            <a:xfrm>
              <a:off x="8831874" y="1728701"/>
              <a:ext cx="2280900" cy="195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aramond"/>
                <a:buNone/>
              </a:pPr>
              <a:r>
                <a:rPr lang="en-US" sz="2600" b="1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Part 4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Garamond"/>
                <a:buNone/>
              </a:pPr>
              <a:r>
                <a:rPr lang="en-US" sz="2600">
                  <a:solidFill>
                    <a:schemeClr val="dk1"/>
                  </a:solidFill>
                  <a:latin typeface="Garamond"/>
                  <a:ea typeface="Garamond"/>
                  <a:cs typeface="Garamond"/>
                  <a:sym typeface="Garamond"/>
                </a:rPr>
                <a:t>Q &amp; A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 txBox="1">
            <a:spLocks noGrp="1"/>
          </p:cNvSpPr>
          <p:nvPr>
            <p:ph type="sldNum" idx="12"/>
          </p:nvPr>
        </p:nvSpPr>
        <p:spPr>
          <a:xfrm>
            <a:off x="8737600" y="6385242"/>
            <a:ext cx="2844800" cy="30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rPr>
              <a:t>9</a:t>
            </a:fld>
            <a:endParaRPr sz="1400">
              <a:solidFill>
                <a:srgbClr val="595959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83" name="Google Shape;183;p9"/>
          <p:cNvSpPr/>
          <p:nvPr/>
        </p:nvSpPr>
        <p:spPr>
          <a:xfrm>
            <a:off x="78658" y="1661726"/>
            <a:ext cx="12034684" cy="31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No longer restricted to IT, banking, &amp; MNCs</a:t>
            </a:r>
            <a:endParaRPr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344488" marR="0" lvl="1" indent="-344488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Not specific to supporting business functions (customer facing)</a:t>
            </a:r>
            <a:endParaRPr/>
          </a:p>
          <a:p>
            <a:pPr marL="344488" marR="0" lvl="1" indent="-344488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Emerged as necessary capability across sectors</a:t>
            </a:r>
            <a:endParaRPr/>
          </a:p>
          <a:p>
            <a:pPr marL="344488" marR="0" lvl="1" indent="-344488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Transcends multiple organizational functions : RM procurement to production to customers</a:t>
            </a:r>
            <a:endParaRPr/>
          </a:p>
          <a:p>
            <a:pPr marL="344488" marR="0" lvl="1" indent="-344488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Firms investing capital (CAPEX or long-term) and operational resources (OPEX or day-to-day)</a:t>
            </a:r>
            <a:endParaRPr/>
          </a:p>
          <a:p>
            <a:pPr marL="344488" marR="0" lvl="1" indent="-344488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4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Enabler of sustainable competitive advantage </a:t>
            </a:r>
            <a:endParaRPr/>
          </a:p>
        </p:txBody>
      </p:sp>
      <p:sp>
        <p:nvSpPr>
          <p:cNvPr id="184" name="Google Shape;184;p9"/>
          <p:cNvSpPr/>
          <p:nvPr/>
        </p:nvSpPr>
        <p:spPr>
          <a:xfrm>
            <a:off x="609600" y="304095"/>
            <a:ext cx="109728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The India Analytics Industry 2020</a:t>
            </a:r>
            <a:endParaRPr sz="3200" b="0">
              <a:solidFill>
                <a:srgbClr val="0070C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497</Words>
  <Application>Microsoft Macintosh PowerPoint</Application>
  <PresentationFormat>Widescreen</PresentationFormat>
  <Paragraphs>164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Candara</vt:lpstr>
      <vt:lpstr>Calibri</vt:lpstr>
      <vt:lpstr>Garamond</vt:lpstr>
      <vt:lpstr>Courier New</vt:lpstr>
      <vt:lpstr>Arial</vt:lpstr>
      <vt:lpstr>Office Theme</vt:lpstr>
      <vt:lpstr>PowerPoint Presentation</vt:lpstr>
      <vt:lpstr>Ground Rules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Case Studies </vt:lpstr>
      <vt:lpstr>Retail Store Design </vt:lpstr>
      <vt:lpstr>PowerPoint Presentation</vt:lpstr>
      <vt:lpstr>PowerPoint Presentation</vt:lpstr>
      <vt:lpstr>Wearable Gadgets</vt:lpstr>
      <vt:lpstr>PowerPoint Presentation</vt:lpstr>
      <vt:lpstr>Finance, Marketing &amp; HR</vt:lpstr>
      <vt:lpstr>PowerPoint Presentation</vt:lpstr>
      <vt:lpstr>PowerPoint Presentation</vt:lpstr>
      <vt:lpstr>PowerPoint Presentation</vt:lpstr>
      <vt:lpstr>Power Sector </vt:lpstr>
      <vt:lpstr>Source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Abhijit JK</dc:creator>
  <cp:lastModifiedBy>Aniket Chhabra</cp:lastModifiedBy>
  <cp:revision>1</cp:revision>
  <dcterms:created xsi:type="dcterms:W3CDTF">2020-09-11T09:13:17Z</dcterms:created>
  <dcterms:modified xsi:type="dcterms:W3CDTF">2022-12-18T08:43:37Z</dcterms:modified>
</cp:coreProperties>
</file>